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9" r:id="rId3"/>
    <p:sldId id="295" r:id="rId4"/>
    <p:sldId id="292" r:id="rId5"/>
    <p:sldId id="296" r:id="rId6"/>
    <p:sldId id="298" r:id="rId7"/>
    <p:sldId id="307" r:id="rId8"/>
    <p:sldId id="294" r:id="rId9"/>
    <p:sldId id="314" r:id="rId10"/>
    <p:sldId id="306" r:id="rId11"/>
    <p:sldId id="302" r:id="rId12"/>
    <p:sldId id="304" r:id="rId13"/>
    <p:sldId id="291" r:id="rId14"/>
    <p:sldId id="308" r:id="rId15"/>
    <p:sldId id="309" r:id="rId16"/>
    <p:sldId id="310" r:id="rId17"/>
    <p:sldId id="311" r:id="rId18"/>
    <p:sldId id="287" r:id="rId19"/>
    <p:sldId id="288" r:id="rId20"/>
    <p:sldId id="317" r:id="rId21"/>
    <p:sldId id="312" r:id="rId22"/>
    <p:sldId id="316" r:id="rId23"/>
    <p:sldId id="313" r:id="rId24"/>
    <p:sldId id="319" r:id="rId25"/>
    <p:sldId id="305" r:id="rId26"/>
    <p:sldId id="301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36497D-539B-D346-A9F9-D4D61669C736}" v="8343" dt="2023-09-21T04:37:10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/>
    <p:restoredTop sz="92169"/>
  </p:normalViewPr>
  <p:slideViewPr>
    <p:cSldViewPr snapToGrid="0">
      <p:cViewPr>
        <p:scale>
          <a:sx n="79" d="100"/>
          <a:sy n="79" d="100"/>
        </p:scale>
        <p:origin x="48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D630E-9B05-3047-A3AC-5252FC3FAC2D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F6CC7-EC4E-DF4A-92CE-15154C82B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31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CSI: channel properties of a communication link</a:t>
            </a:r>
          </a:p>
          <a:p>
            <a:endParaRPr lang="en-US" dirty="0"/>
          </a:p>
          <a:p>
            <a:r>
              <a:rPr lang="en-US" dirty="0"/>
              <a:t>superconducting nanowire single photon detector (SNSPD)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18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measurement: compute the expected value of the z operator (measurement)</a:t>
            </a:r>
          </a:p>
          <a:p>
            <a:endParaRPr lang="en-US" dirty="0"/>
          </a:p>
          <a:p>
            <a:r>
              <a:rPr lang="en-US" dirty="0"/>
              <a:t>overall circuit with the Classifier component for the location prediction essentially equates to a circuit for quantum state discrimination (QSD), as the QSD problem also outputs a finite number of discrete outcomes</a:t>
            </a:r>
          </a:p>
          <a:p>
            <a:endParaRPr lang="en-US" dirty="0"/>
          </a:p>
          <a:p>
            <a:r>
              <a:rPr lang="en-US" dirty="0"/>
              <a:t>To output the predicted location in the continuous 2D space, we use a Regression Variant that outputs the location as an (x, y)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803D-D614-1E41-BBB5-D7A852C4D1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6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 time = 1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Less than one micro watt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5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88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72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 dirty="0"/>
              <a:t>: explain why ignore the vertical component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35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more sensitive than the classical antenna-based RF sensors.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4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years Google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7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NimbusRomNo9L"/>
              </a:rPr>
              <a:t>teleportation to central node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7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Intuition: The further the distance from the TX to the sensor, the weaker the impact from the TX to the sensor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electric field amplitude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 will decrease as the signal travels further in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Intuition: The further the distance from the TX to the sensor, the weaker the impact from the TX to the sensor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Observation: The electric field amplitude (</a:t>
                </a:r>
                <a:r>
                  <a:rPr lang="en-US" b="0" i="0">
                    <a:latin typeface="Cambria Math" panose="02040503050406030204" pitchFamily="18" charset="0"/>
                  </a:rPr>
                  <a:t>𝐸</a:t>
                </a:r>
                <a:r>
                  <a:rPr lang="en-US" dirty="0"/>
                  <a:t>) will decrease as the signal travels further in space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coupling of the qubit to the signal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𝛾</a:t>
                </a:r>
                <a:r>
                  <a:rPr lang="en-US" dirty="0"/>
                  <a:t> is the coupling of the qubit to the signal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74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nderlies various applications in quantum information processing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Describes the distinguishability of quantum systems in different states, and the process extracting information from quantum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PoE: assign a single outcome to a set of target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12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Adaptability: The parameters in PQCs can be adjusted to tailor the circuit for a specific problem, allowing a single circuit structure to be repurposed for various tasks</a:t>
            </a:r>
          </a:p>
          <a:p>
            <a:r>
              <a:rPr lang="en-US" dirty="0"/>
              <a:t>Trainability: PQCs can be trained using classical optimization algorithms to solve optimization problems and machine learning tasks, making them a vital component of hybrid quantum-classical algorithms.</a:t>
            </a:r>
          </a:p>
          <a:p>
            <a:r>
              <a:rPr lang="en-US" dirty="0"/>
              <a:t>Noise: PQCs can be more robust against noise and errors in near-term quantum devices.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0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E85B-BECF-5E78-D67D-A8D3EFA75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D2C12-0883-1029-F78D-C19753887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DA611-8C13-E05A-FA52-D9CAD0B0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AB73B-4341-CC45-9B07-246C0997FCB0}" type="datetime1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6D11C-2571-B27E-6D52-0810DBF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81FCC-4153-C935-3007-D44C444D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6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5121-8885-9808-C9B3-B016200D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FAF6-7D33-5807-6B95-56B9A2E5A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21B8C-EE41-3CC4-743F-68600C8F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83889-C690-BD4D-9291-B18B471265E5}" type="datetime1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AC3DD-7D04-F805-385A-149CC12E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A98CD-C5C3-CF8A-8EB3-18CC571B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E8138-3683-5AD3-C966-583659276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3E484-E2C0-C121-14D7-8D9D2CD82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9A3B7-6A53-803E-AC82-BBDC8451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61E19-E204-734D-9B6F-3309C4504C5D}" type="datetime1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CF10D-97F1-BDC0-AA7A-E2CDE6B7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05D4-90C0-D9DB-0592-9E838ED2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1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25D5-7FE4-F701-5CBE-C1502E0F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85817-CAF7-ED6D-7A33-3CB7A5625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12485-76BC-B4BA-5750-53AD738D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034-ABCD-0648-8728-94220491DF2A}" type="datetime1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4CE95-9CE5-B543-C5F6-CCBBDE96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1C084-718C-7AB0-79D4-FABEF986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6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84C5-6E10-95E5-358A-0CB5F944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756F2-F1AA-5615-44EE-C5301C9DC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5DCF8-AFB2-4855-FB6E-ACA3A116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333D-E4F0-3B4A-BDE4-31EB7C83B5AD}" type="datetime1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FBC15-3B68-7BCF-614B-9BD319CE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06289-36CF-B5D1-A973-1D264027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3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D3F1-3DCC-7AE8-4F7D-17DEE621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E8F84-5BAA-598B-6AEC-2C7AD1FB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67DA6-38EA-79B3-80F5-BC047B5C0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D7CE7-4372-7322-4FAE-503B1D35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EB92-290C-0749-963A-B5EC5379862E}" type="datetime1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CEFAF-AD9C-090C-B20A-38294E14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0A89D-792D-A6F8-DD67-AF96FBF5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9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41E3-8ECB-4C02-D58D-FFA9B7B8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CEA4D-7A66-0B5D-AF9E-813AA359C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ECC1C-AD38-6EF4-57C1-1C4D41567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77E03-4B58-4B31-E335-A94F87344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4B9EE-4B22-B21D-1B2A-690FB2ED0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EFEC6-7324-029A-CEEA-85971787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8D77E-BE1B-834A-99DA-2E774E107749}" type="datetime1">
              <a:rPr lang="en-US" smtClean="0"/>
              <a:t>9/21/23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A62128-46C1-D4C6-8168-D99D3CF2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87045-6641-64D1-0CEF-F3E62CEC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6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AC5D-9099-724F-EFFB-55528073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36E402-4173-5388-6627-6CFAD902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3854-C48E-D94E-8C44-C8B9A2E5C7EE}" type="datetime1">
              <a:rPr lang="en-US" smtClean="0"/>
              <a:t>9/21/23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D0D27-BCA9-95AF-20FD-026D3412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A8CB7-00DD-2E97-E32B-B205C4B5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1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C1418-1138-96DE-267E-F083581A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E92E-0B1E-C449-8745-296B759A8032}" type="datetime1">
              <a:rPr lang="en-US" smtClean="0"/>
              <a:t>9/21/23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B1621-B42F-9BBC-78FF-0D3CBF6D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A65DB-A20A-2B1D-6791-EE014679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8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8B71-A72A-72B6-3A82-DEC99984A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8EBE-9920-0AA4-A41D-BD3526379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BF951-D6EF-D7FF-21D7-08DFD317B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96918-F25C-97FA-388B-5CCA43A1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EE4C5-3EFB-4A4B-BFA2-902CD26459EA}" type="datetime1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47116-6413-F334-94CB-7FEC8D99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D061E-0879-659D-15D6-38E19B1C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23D33-60D2-D40F-0A9F-A22F2ADA9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D0E0C-658B-ADE6-318B-738068193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CC751-58ED-89ED-D608-9436C3903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4050F-A17B-27BE-EF92-1550B03E3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61174-C5C2-BD46-9A14-324209F72794}" type="datetime1">
              <a:rPr lang="en-US" smtClean="0"/>
              <a:t>9/21/23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0341A-ADB4-416C-BC0F-8537ED6B1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8F704-4667-2088-6A20-4321D9A9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0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11730-7605-BEDE-A5C1-19E3317E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ECE8C-B2B9-B3B7-CBFC-53F1D9B0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252E4-E152-20A4-6DA2-072C3EA54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BC5A-43E3-A349-B414-C4E235185A8E}" type="datetime1">
              <a:rPr lang="en-US" smtClean="0"/>
              <a:t>9/21/23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A4E93-5DF8-18AB-FFE4-083EAB748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C06EC-49C3-0636-5032-4834284BD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5BC2A-BA2E-8241-8281-95A1B0A0D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0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caitaozhan/QuantumLocalizatio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B976-2BFE-5F54-D9A8-A3BF1E8A4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531" y="1041400"/>
            <a:ext cx="1054893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Quantum Sensor Network Algorithms for Transmitter 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ED97D-C74B-DAE1-2FDE-3501675AA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0838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u="sng" dirty="0"/>
              <a:t>Caitao Zhan</a:t>
            </a:r>
            <a:r>
              <a:rPr lang="en-US" sz="3200" dirty="0"/>
              <a:t>, Himanshu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40A4B-51B4-A9C2-2A91-90620D25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156" y="5463911"/>
            <a:ext cx="3849687" cy="705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CF135-8265-EB79-CD69-611FD74C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513" y="450850"/>
            <a:ext cx="4749800" cy="11811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32A84-E44A-A3B5-A17D-B9FA7C70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B6C4-1F83-3F52-C7E9-00ED84A4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Quantum Sensing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E5F05-F49A-C13F-20B1-FF411577E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Target: An evolution unitary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 that models the impact of a signal to a quantum sensor as a function of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For impact on multiple sensors, do tensor product,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Assume Hamiltonian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is a function of distance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connection 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can be built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E5F05-F49A-C13F-20B1-FF411577E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4"/>
                <a:stretch>
                  <a:fillRect l="-1086" t="-1809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D6EA8-810A-48EC-35E6-EFA510C5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9FEEE-2A66-62F2-F87C-6D44AF143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pic>
        <p:nvPicPr>
          <p:cNvPr id="9" name="Graphic 8" descr="Wireless router outline">
            <a:extLst>
              <a:ext uri="{FF2B5EF4-FFF2-40B4-BE49-F238E27FC236}">
                <a16:creationId xmlns:a16="http://schemas.microsoft.com/office/drawing/2014/main" id="{C9CAC23E-CB34-33F2-50ED-75E8EC1C4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13116" y="3514222"/>
            <a:ext cx="802886" cy="802886"/>
          </a:xfrm>
          <a:prstGeom prst="rect">
            <a:avLst/>
          </a:prstGeom>
        </p:spPr>
      </p:pic>
      <p:pic>
        <p:nvPicPr>
          <p:cNvPr id="10" name="Graphic 9" descr="Atom outline">
            <a:extLst>
              <a:ext uri="{FF2B5EF4-FFF2-40B4-BE49-F238E27FC236}">
                <a16:creationId xmlns:a16="http://schemas.microsoft.com/office/drawing/2014/main" id="{FB2AB69C-3266-FC2E-51E0-7C12E6E36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8826" y="4375352"/>
            <a:ext cx="640080" cy="64008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21A5E36-0C90-950B-9B8B-AEFB2ECC6423}"/>
              </a:ext>
            </a:extLst>
          </p:cNvPr>
          <p:cNvCxnSpPr>
            <a:cxnSpLocks/>
          </p:cNvCxnSpPr>
          <p:nvPr/>
        </p:nvCxnSpPr>
        <p:spPr>
          <a:xfrm>
            <a:off x="3193700" y="3983133"/>
            <a:ext cx="798840" cy="700737"/>
          </a:xfrm>
          <a:prstGeom prst="curvedConnector3">
            <a:avLst>
              <a:gd name="adj1" fmla="val 50000"/>
            </a:avLst>
          </a:prstGeom>
          <a:ln w="571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Wireless router outline">
            <a:extLst>
              <a:ext uri="{FF2B5EF4-FFF2-40B4-BE49-F238E27FC236}">
                <a16:creationId xmlns:a16="http://schemas.microsoft.com/office/drawing/2014/main" id="{62B36B9E-CD19-45CE-0417-A51FE31C5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2355" y="3066586"/>
            <a:ext cx="802886" cy="802886"/>
          </a:xfrm>
          <a:prstGeom prst="rect">
            <a:avLst/>
          </a:prstGeom>
        </p:spPr>
      </p:pic>
      <p:pic>
        <p:nvPicPr>
          <p:cNvPr id="13" name="Graphic 12" descr="Atom outline">
            <a:extLst>
              <a:ext uri="{FF2B5EF4-FFF2-40B4-BE49-F238E27FC236}">
                <a16:creationId xmlns:a16="http://schemas.microsoft.com/office/drawing/2014/main" id="{E2207D1E-639C-A30D-91B6-3FB27E7CE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7013" y="4375352"/>
            <a:ext cx="640080" cy="640080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40A334B-A17E-775A-CF83-4FB8AC09B38F}"/>
              </a:ext>
            </a:extLst>
          </p:cNvPr>
          <p:cNvCxnSpPr>
            <a:cxnSpLocks/>
          </p:cNvCxnSpPr>
          <p:nvPr/>
        </p:nvCxnSpPr>
        <p:spPr>
          <a:xfrm>
            <a:off x="5958893" y="3429000"/>
            <a:ext cx="1871834" cy="1254870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60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52BB-5AC0-A51F-41CD-7693C289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Quantum Sensing Model – Phase Shift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39AC1-57BE-7868-8563-F1F1374ED9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475" y="1455882"/>
                <a:ext cx="10782783" cy="520699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key quantity: </a:t>
                </a:r>
                <a:r>
                  <a:rPr lang="en-US" i="1" dirty="0"/>
                  <a:t>phase shift </a:t>
                </a:r>
                <a:r>
                  <a:rPr lang="en-US" dirty="0"/>
                  <a:t>picked up by the quantum sensor due to interaction with the signal [1]</a:t>
                </a:r>
              </a:p>
              <a:p>
                <a:r>
                  <a:rPr lang="en-US" dirty="0"/>
                  <a:t>Time evolution unitary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due to a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box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nary>
                              <m:nary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box>
                      </m:sup>
                    </m:sSup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nary>
                              <m:nary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𝑓𝑡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box>
                      </m:sup>
                    </m:sSup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box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P</a:t>
                </a:r>
                <a:r>
                  <a:rPr lang="en-US" b="0" dirty="0"/>
                  <a:t>hase shift,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b="0" dirty="0"/>
                  <a:t>, accumulated during sensing time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[0,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/>
                  <a:t> due to the signal [1]: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brk m:alnAt="6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39AC1-57BE-7868-8563-F1F1374ED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475" y="1455882"/>
                <a:ext cx="10782783" cy="5206995"/>
              </a:xfrm>
              <a:blipFill>
                <a:blip r:embed="rId4"/>
                <a:stretch>
                  <a:fillRect l="-941" t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EC994-11CF-AC0C-EF01-157BED47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0481F-73C1-A6BD-C1DE-559E3E1F7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43662-B57C-5EE7-8E81-56644985B05E}"/>
              </a:ext>
            </a:extLst>
          </p:cNvPr>
          <p:cNvSpPr txBox="1"/>
          <p:nvPr/>
        </p:nvSpPr>
        <p:spPr>
          <a:xfrm>
            <a:off x="2294506" y="6550223"/>
            <a:ext cx="8050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Quantum Sensing, C. Degen &amp; F. Reinhard &amp; P. </a:t>
            </a:r>
            <a:r>
              <a:rPr lang="en-US" sz="1400" dirty="0" err="1"/>
              <a:t>Cappellaro</a:t>
            </a:r>
            <a:r>
              <a:rPr lang="en-US" sz="1400" dirty="0"/>
              <a:t>, Review of Modern Physics 2017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64127-B96F-9633-1A04-20B76B7F317B}"/>
              </a:ext>
            </a:extLst>
          </p:cNvPr>
          <p:cNvSpPr txBox="1"/>
          <p:nvPr/>
        </p:nvSpPr>
        <p:spPr>
          <a:xfrm>
            <a:off x="8653124" y="5976561"/>
            <a:ext cx="270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[see paper for more detail]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81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DF18-013B-CF02-5191-8D195C53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71B80-3AC8-DE17-CF2F-EB3E0D3CE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Introduction &amp; 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Localization Problem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Quantum Sensing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Methodology: Localization as Quantum State Discrimination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Improvement by Parameterized Quantum Circuit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676BB-D8E2-099A-5FBD-B10118D1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BF9E-A830-8A6D-35FA-EE27CA6C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52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BFF3-137C-E677-641A-16591E01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15908" cy="1325563"/>
          </a:xfrm>
        </p:spPr>
        <p:txBody>
          <a:bodyPr/>
          <a:lstStyle/>
          <a:p>
            <a:r>
              <a:rPr lang="en-US" dirty="0"/>
              <a:t>4.1 TX Localization as QSD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F038B-5D94-409E-E808-1F33320A6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53307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Pose the TX localization problem as the well-studied quantum state discrimination (QSD) problem</a:t>
                </a:r>
              </a:p>
              <a:p>
                <a:r>
                  <a:rPr lang="en-US" dirty="0"/>
                  <a:t>QSD: Given a quantum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/>
                  <a:t> from a set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,⋯,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some prior, determine which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/>
                  <a:t> really is via some measurement [1]</a:t>
                </a:r>
              </a:p>
              <a:p>
                <a:r>
                  <a:rPr lang="en-US" dirty="0"/>
                  <a:t>Observation: Different locations of TX will result in different final states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FF0000"/>
                    </a:solidFill>
                  </a:rPr>
                  <a:t>Key idea: by determining the final state (via QSD), we get the TX location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F038B-5D94-409E-E808-1F33320A6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53307" cy="4895850"/>
              </a:xfrm>
              <a:blipFill>
                <a:blip r:embed="rId4"/>
                <a:stretch>
                  <a:fillRect l="-1043" t="-2067" r="-116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A46A3-B035-3425-193F-30AAB844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13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4BAAE23-EE84-36DF-3DFD-6B321AA35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056A337-936C-D169-BC62-1D07E4D1A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071" y="4199104"/>
            <a:ext cx="1892516" cy="1892516"/>
          </a:xfrm>
          <a:prstGeom prst="rect">
            <a:avLst/>
          </a:prstGeom>
        </p:spPr>
      </p:pic>
      <p:pic>
        <p:nvPicPr>
          <p:cNvPr id="48" name="Graphic 47" descr="Wireless router outline">
            <a:extLst>
              <a:ext uri="{FF2B5EF4-FFF2-40B4-BE49-F238E27FC236}">
                <a16:creationId xmlns:a16="http://schemas.microsoft.com/office/drawing/2014/main" id="{50025957-E690-4699-4EF1-568174D1E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2198" y="4563187"/>
            <a:ext cx="667355" cy="667355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C0F60B-B521-736E-EBC1-623A1BEF9ED6}"/>
              </a:ext>
            </a:extLst>
          </p:cNvPr>
          <p:cNvCxnSpPr/>
          <p:nvPr/>
        </p:nvCxnSpPr>
        <p:spPr>
          <a:xfrm>
            <a:off x="2989937" y="4926283"/>
            <a:ext cx="67520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3E59D0B5-F3AF-82D2-C31E-DA5DC1AC6D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0623" y="4199104"/>
            <a:ext cx="1892516" cy="18858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B2214B1-E069-D952-8CFC-66C3752215E9}"/>
              </a:ext>
            </a:extLst>
          </p:cNvPr>
          <p:cNvSpPr txBox="1"/>
          <p:nvPr/>
        </p:nvSpPr>
        <p:spPr>
          <a:xfrm>
            <a:off x="2402198" y="6575854"/>
            <a:ext cx="7039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Quantum State Discrimination and Its Applications, J. Bae, 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J. Phys. A: Math. </a:t>
            </a:r>
            <a:r>
              <a:rPr lang="en-US" sz="1400" b="0" i="1" dirty="0" err="1">
                <a:solidFill>
                  <a:srgbClr val="333333"/>
                </a:solidFill>
                <a:effectLst/>
                <a:latin typeface="-apple-system"/>
              </a:rPr>
              <a:t>Theor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., 2015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54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ED87-9152-729D-649F-E761CBF1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Basic One-Level QSD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531F5B-099D-FD76-2AFE-59C680FF3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2264643"/>
            <a:ext cx="5867400" cy="3156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490BB-E785-31FA-9291-014F1A2B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FAA40D9-E568-E540-2898-6CBBED044E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3540" y="1400298"/>
                <a:ext cx="5105400" cy="55632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The quantum sensor network is in initial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Create the set of final states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lang="en-US" dirty="0"/>
                  <a:t> corresponding to the center of grid cells.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Generate the POVM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on the final states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lang="en-US" dirty="0"/>
                  <a:t> using Pretty Good Measurement [1]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Localize the TX by a QSD over the evolved final state using POVM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Multi-shot.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FAA40D9-E568-E540-2898-6CBBED044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0" y="1400298"/>
                <a:ext cx="5105400" cy="5563210"/>
              </a:xfrm>
              <a:prstGeom prst="rect">
                <a:avLst/>
              </a:prstGeom>
              <a:blipFill>
                <a:blip r:embed="rId4"/>
                <a:stretch>
                  <a:fillRect l="-2481" t="-2050" r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9CC447-E053-6127-C864-EFB109461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4399C-4C9F-AF0F-9C04-C3B8279C00F0}"/>
              </a:ext>
            </a:extLst>
          </p:cNvPr>
          <p:cNvSpPr txBox="1"/>
          <p:nvPr/>
        </p:nvSpPr>
        <p:spPr>
          <a:xfrm>
            <a:off x="1664675" y="6560684"/>
            <a:ext cx="923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A ’Pretty Good’ Measurement for Distinguishing Quantum States, Paul </a:t>
            </a:r>
            <a:r>
              <a:rPr lang="en-US" sz="1400" dirty="0" err="1"/>
              <a:t>Hausladen</a:t>
            </a:r>
            <a:r>
              <a:rPr lang="en-US" sz="1400" dirty="0"/>
              <a:t> et al, Journal of Modern Optics 1994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40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BBF3-9173-FBB5-1964-640000EB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Improve: Two-level QSD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7F7FB-FD4D-B5B6-12F0-7C7F6BBEC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99483"/>
          </a:xfrm>
        </p:spPr>
        <p:txBody>
          <a:bodyPr/>
          <a:lstStyle/>
          <a:p>
            <a:r>
              <a:rPr lang="en-US" dirty="0"/>
              <a:t>Challenges of the one-level QSD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High probability of error due to potential of many states (# of locations)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global POVM measurement on large # of qubits (sensors) is hard</a:t>
            </a:r>
          </a:p>
          <a:p>
            <a:r>
              <a:rPr lang="en-US" dirty="0"/>
              <a:t>Propose a two-level QSD method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Coarse level determine a block, and fine level determine cell inside a block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level is a POVM on fewer # of final states and # of sensors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63FD9-5747-376D-61C4-A3955532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CEA70-CBFF-5532-EA17-C24F51436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7" y="4376859"/>
            <a:ext cx="10222310" cy="245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FE2A2-3035-F587-1D5F-E76D9BE3F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184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DB60-1EEF-7660-81F5-01CF8CEF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Improve: Parameterized Quantum Circuits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CFA82-74B5-00C6-F608-1EF2668F1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36570" cy="4351338"/>
              </a:xfrm>
            </p:spPr>
            <p:txBody>
              <a:bodyPr/>
              <a:lstStyle/>
              <a:p>
                <a:r>
                  <a:rPr lang="en-US" dirty="0"/>
                  <a:t>QSD-based method is satisfied in theory, but…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dirty="0"/>
                  <a:t>POVM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is hard to implement on gate-based quantum machines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dirty="0"/>
                  <a:t>QSD-based method is limited to discrete TX locations</a:t>
                </a:r>
              </a:p>
              <a:p>
                <a:pPr marL="914400" lvl="1" indent="-457200">
                  <a:buFont typeface="+mj-lt"/>
                  <a:buAutoNum type="arabicParenR"/>
                </a:pPr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POVM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parameterized quantum circuits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Learn the parameters via training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Add a fully connected layer that can output in either discrete or continuous space (via different labels and loss function)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CFA82-74B5-00C6-F608-1EF2668F1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36570" cy="4351338"/>
              </a:xfrm>
              <a:blipFill>
                <a:blip r:embed="rId4"/>
                <a:stretch>
                  <a:fillRect l="-90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3B5A1-13B0-1455-6CE6-D01129A7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0C74C-B5F4-D40C-C43C-14AA902A7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65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58D0-0A38-CF3B-D626-2AA4D8B8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Parameterized Quantum Circuits (PQC)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395F2-0B32-18BE-1B4D-CB38FF065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2166512"/>
          </a:xfrm>
        </p:spPr>
        <p:txBody>
          <a:bodyPr>
            <a:normAutofit/>
          </a:bodyPr>
          <a:lstStyle/>
          <a:p>
            <a:r>
              <a:rPr lang="en-US" dirty="0"/>
              <a:t>PQC works well on NISQ machines</a:t>
            </a:r>
          </a:p>
          <a:p>
            <a:r>
              <a:rPr lang="en-US" dirty="0"/>
              <a:t>Regarded as machine learning models with remarkable expressive power</a:t>
            </a:r>
          </a:p>
          <a:p>
            <a:r>
              <a:rPr lang="en-US" dirty="0"/>
              <a:t>Common parameterized gates: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6DBC6-8001-0263-A7AE-832D93E52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61DFB-D5CA-7D7B-F801-FC321B94225E}"/>
              </a:ext>
            </a:extLst>
          </p:cNvPr>
          <p:cNvSpPr/>
          <p:nvPr/>
        </p:nvSpPr>
        <p:spPr>
          <a:xfrm>
            <a:off x="1370471" y="3565399"/>
            <a:ext cx="738767" cy="4402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18D397-AC85-1CFA-39B0-1735AB37CBD3}"/>
                  </a:ext>
                </a:extLst>
              </p:cNvPr>
              <p:cNvSpPr txBox="1"/>
              <p:nvPr/>
            </p:nvSpPr>
            <p:spPr>
              <a:xfrm>
                <a:off x="1279866" y="3600876"/>
                <a:ext cx="91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18D397-AC85-1CFA-39B0-1735AB37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866" y="3600876"/>
                <a:ext cx="9199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A1E6478-305D-0BEA-7CAB-9D400D480C83}"/>
              </a:ext>
            </a:extLst>
          </p:cNvPr>
          <p:cNvSpPr/>
          <p:nvPr/>
        </p:nvSpPr>
        <p:spPr>
          <a:xfrm>
            <a:off x="2630092" y="3565399"/>
            <a:ext cx="738767" cy="4402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D3A91-E301-17FA-80C6-2FD6EE20B9E6}"/>
                  </a:ext>
                </a:extLst>
              </p:cNvPr>
              <p:cNvSpPr txBox="1"/>
              <p:nvPr/>
            </p:nvSpPr>
            <p:spPr>
              <a:xfrm>
                <a:off x="2539487" y="3600876"/>
                <a:ext cx="919975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CD3A91-E301-17FA-80C6-2FD6EE20B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487" y="3600876"/>
                <a:ext cx="919975" cy="391261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BA80A8F-DD44-817C-208B-9AC55C32EF38}"/>
              </a:ext>
            </a:extLst>
          </p:cNvPr>
          <p:cNvSpPr/>
          <p:nvPr/>
        </p:nvSpPr>
        <p:spPr>
          <a:xfrm>
            <a:off x="3889713" y="3565399"/>
            <a:ext cx="738767" cy="4402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9573A1-2594-6AFA-BBFD-D39F9D8314EF}"/>
                  </a:ext>
                </a:extLst>
              </p:cNvPr>
              <p:cNvSpPr txBox="1"/>
              <p:nvPr/>
            </p:nvSpPr>
            <p:spPr>
              <a:xfrm>
                <a:off x="3799108" y="3600876"/>
                <a:ext cx="919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9573A1-2594-6AFA-BBFD-D39F9D831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108" y="3600876"/>
                <a:ext cx="91997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C2304DE-E75C-7BE8-7A9A-A65A1F6CA5DB}"/>
              </a:ext>
            </a:extLst>
          </p:cNvPr>
          <p:cNvSpPr/>
          <p:nvPr/>
        </p:nvSpPr>
        <p:spPr>
          <a:xfrm>
            <a:off x="1370471" y="4342268"/>
            <a:ext cx="1169016" cy="4402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1CE208-DA99-96BB-3116-1432447B5C08}"/>
                  </a:ext>
                </a:extLst>
              </p:cNvPr>
              <p:cNvSpPr txBox="1"/>
              <p:nvPr/>
            </p:nvSpPr>
            <p:spPr>
              <a:xfrm>
                <a:off x="1279866" y="4377746"/>
                <a:ext cx="13502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1CE208-DA99-96BB-3116-1432447B5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866" y="4377746"/>
                <a:ext cx="1350226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3BE2B17-61D8-D82C-1615-D5E51D681261}"/>
              </a:ext>
            </a:extLst>
          </p:cNvPr>
          <p:cNvSpPr/>
          <p:nvPr/>
        </p:nvSpPr>
        <p:spPr>
          <a:xfrm>
            <a:off x="2972529" y="4342268"/>
            <a:ext cx="1259621" cy="44028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FF0F90-F98A-1A8C-3A9F-0F0BE1D0CA19}"/>
                  </a:ext>
                </a:extLst>
              </p:cNvPr>
              <p:cNvSpPr txBox="1"/>
              <p:nvPr/>
            </p:nvSpPr>
            <p:spPr>
              <a:xfrm>
                <a:off x="2927226" y="4364197"/>
                <a:ext cx="13502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FF0F90-F98A-1A8C-3A9F-0F0BE1D0C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226" y="4364197"/>
                <a:ext cx="1350226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7F14AB87-CE3A-8FED-F1FB-580DAEC7F9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083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9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811F-2AA0-5F34-0CE1-F9AE7EE6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9169" cy="1325563"/>
          </a:xfrm>
        </p:spPr>
        <p:txBody>
          <a:bodyPr/>
          <a:lstStyle/>
          <a:p>
            <a:r>
              <a:rPr lang="en-US" dirty="0"/>
              <a:t>5.3 PQC-based Localization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A07841-F6C5-F110-65AF-E1A435E96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32616"/>
          <a:stretch/>
        </p:blipFill>
        <p:spPr>
          <a:xfrm>
            <a:off x="732709" y="1377307"/>
            <a:ext cx="10222285" cy="2249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6DEF4-4E8D-AD59-038B-DF5D627326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207" y="3717922"/>
                <a:ext cx="10767585" cy="30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Quantum part: blocks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Classical part: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Process the measurement outcomes, i.e.,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Neural network location predictor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Classifier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Regression</a:t>
                </a:r>
              </a:p>
              <a:p>
                <a:r>
                  <a:rPr lang="en-US" dirty="0"/>
                  <a:t>Can work in two levels too!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6DEF4-4E8D-AD59-038B-DF5D62732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07" y="3717922"/>
                <a:ext cx="10767585" cy="3028752"/>
              </a:xfrm>
              <a:prstGeom prst="rect">
                <a:avLst/>
              </a:prstGeom>
              <a:blipFill>
                <a:blip r:embed="rId5"/>
                <a:stretch>
                  <a:fillRect l="-1061" t="-3333" b="-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2BE0DE6-96FB-0C27-A5A1-6CF413D41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3B0A54-A3D0-E255-8AF8-38B381931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494" y="4304347"/>
            <a:ext cx="3881542" cy="218852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9440250-F29D-911F-9F18-335A65BF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979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5816-F492-2034-EAA2-410FCF4C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Evaluation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EC189-805D-9692-8EDE-19A2F004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14260F2-947F-F0D0-A468-0777EEFB3A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80" y="1517242"/>
                <a:ext cx="10515600" cy="534075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grid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Cell size: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Grid size: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TX signal’s electric field model: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[1]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: power of the TX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is the distance between TX and sensor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r>
                  <a:rPr lang="en-US" dirty="0"/>
                  <a:t>: wireless propagation noise, zero mean gaussian</a:t>
                </a:r>
              </a:p>
              <a:p>
                <a:r>
                  <a:rPr lang="en-US" dirty="0"/>
                  <a:t>Sensor setting: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Initial state: Uniform superposition state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Number: 4, 8, 16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Uniformly distributed</a:t>
                </a:r>
              </a:p>
              <a:p>
                <a:r>
                  <a:rPr lang="en-US" dirty="0"/>
                  <a:t>TX Location: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Case 1: anywhere in the grid (continuous)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Case 2: only at cell centers (discrete)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14260F2-947F-F0D0-A468-0777EEFB3A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80" y="1517242"/>
                <a:ext cx="10515600" cy="5340758"/>
              </a:xfrm>
              <a:blipFill>
                <a:blip r:embed="rId4"/>
                <a:stretch>
                  <a:fillRect l="-844" t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Wireless router outline">
            <a:extLst>
              <a:ext uri="{FF2B5EF4-FFF2-40B4-BE49-F238E27FC236}">
                <a16:creationId xmlns:a16="http://schemas.microsoft.com/office/drawing/2014/main" id="{2B0B5B47-E4ED-F9A1-9E0A-B178EBF41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4277" y="3037294"/>
            <a:ext cx="802886" cy="802886"/>
          </a:xfrm>
          <a:prstGeom prst="rect">
            <a:avLst/>
          </a:prstGeom>
        </p:spPr>
      </p:pic>
      <p:pic>
        <p:nvPicPr>
          <p:cNvPr id="13" name="Graphic 12" descr="Atom outline">
            <a:extLst>
              <a:ext uri="{FF2B5EF4-FFF2-40B4-BE49-F238E27FC236}">
                <a16:creationId xmlns:a16="http://schemas.microsoft.com/office/drawing/2014/main" id="{AD2B37AF-BA3D-1B85-0BBC-2ED40490D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34954" y="4232399"/>
            <a:ext cx="640080" cy="640080"/>
          </a:xfrm>
          <a:prstGeom prst="rect">
            <a:avLst/>
          </a:prstGeom>
        </p:spPr>
      </p:pic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BD4B897-13C3-2D6A-4271-9AEF2A34565F}"/>
              </a:ext>
            </a:extLst>
          </p:cNvPr>
          <p:cNvCxnSpPr>
            <a:cxnSpLocks/>
          </p:cNvCxnSpPr>
          <p:nvPr/>
        </p:nvCxnSpPr>
        <p:spPr>
          <a:xfrm>
            <a:off x="9352559" y="3522441"/>
            <a:ext cx="1286109" cy="1018476"/>
          </a:xfrm>
          <a:prstGeom prst="curvedConnector3">
            <a:avLst>
              <a:gd name="adj1" fmla="val 50000"/>
            </a:avLst>
          </a:prstGeom>
          <a:ln w="28575"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A13A1-EDAE-5E7F-8736-D9E5195BBAC8}"/>
                  </a:ext>
                </a:extLst>
              </p:cNvPr>
              <p:cNvSpPr txBox="1"/>
              <p:nvPr/>
            </p:nvSpPr>
            <p:spPr>
              <a:xfrm>
                <a:off x="10550393" y="3804187"/>
                <a:ext cx="8028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A13A1-EDAE-5E7F-8736-D9E5195BB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393" y="3804187"/>
                <a:ext cx="80288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0DE96D-0581-A827-E84B-65A5E323BCE3}"/>
                  </a:ext>
                </a:extLst>
              </p:cNvPr>
              <p:cNvSpPr txBox="1"/>
              <p:nvPr/>
            </p:nvSpPr>
            <p:spPr>
              <a:xfrm>
                <a:off x="8691850" y="2681266"/>
                <a:ext cx="6607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0DE96D-0581-A827-E84B-65A5E323B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850" y="2681266"/>
                <a:ext cx="66070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DB61577-CBA3-C750-6625-5CFFB24BA0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4675" y="1666973"/>
            <a:ext cx="1653695" cy="16582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C338401-237B-FA69-6259-C9E2F4DC3B13}"/>
              </a:ext>
            </a:extLst>
          </p:cNvPr>
          <p:cNvSpPr txBox="1"/>
          <p:nvPr/>
        </p:nvSpPr>
        <p:spPr>
          <a:xfrm>
            <a:off x="5082168" y="6518251"/>
            <a:ext cx="6105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Field strength meter, 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Field_strength_meter</a:t>
            </a:r>
            <a:endParaRPr lang="en-US" sz="1400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079B033-FEC6-8D98-23E2-0E5507E3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DF18-013B-CF02-5191-8D195C53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71B80-3AC8-DE17-CF2F-EB3E0D3CE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&amp; 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Localization Problem Definition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Quantum Sensing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Methodology: Localization as Quantum State Discrimination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Improvement by Parameterized Quantum Circuit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676BB-D8E2-099A-5FBD-B10118D1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BF9E-A830-8A6D-35FA-EE27CA6CE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5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F8CA-6E82-DC92-0626-5FE6ADCD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Evaluation 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E9D7F-2BDD-145C-FB1B-DFA1DFFEA9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Metric: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Average localization error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 for continuous TX location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Cell classification accuracy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) for discrete TX location</a:t>
                </a:r>
              </a:p>
              <a:p>
                <a:r>
                  <a:rPr lang="en-US" dirty="0"/>
                  <a:t>Algorithms compared: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QSD-One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QSD-Two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PQC-One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PQC-Two</a:t>
                </a:r>
              </a:p>
              <a:p>
                <a:r>
                  <a:rPr lang="en-US" dirty="0"/>
                  <a:t>Evaluate by simulation, PQC is implemented by TorchQuantum [1]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E9D7F-2BDD-145C-FB1B-DFA1DFFEA9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AB2D5-C4CE-AE9E-C526-0EB170AA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07071-C058-3F17-BD21-055923F39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B73917-E5D2-7D7F-33D2-29F30304C12E}"/>
              </a:ext>
            </a:extLst>
          </p:cNvPr>
          <p:cNvSpPr txBox="1"/>
          <p:nvPr/>
        </p:nvSpPr>
        <p:spPr>
          <a:xfrm>
            <a:off x="2610233" y="6593085"/>
            <a:ext cx="7629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QuantumNAS</a:t>
            </a:r>
            <a:r>
              <a:rPr lang="en-US" sz="1400" dirty="0"/>
              <a:t>: Noise-adaptive search for robust quantum circuits, </a:t>
            </a:r>
            <a:r>
              <a:rPr lang="en-US" sz="1400" dirty="0" err="1"/>
              <a:t>Hanrui</a:t>
            </a:r>
            <a:r>
              <a:rPr lang="en-US" sz="1400" dirty="0"/>
              <a:t> Wang et al, HPCA, 2022</a:t>
            </a:r>
          </a:p>
        </p:txBody>
      </p:sp>
    </p:spTree>
    <p:extLst>
      <p:ext uri="{BB962C8B-B14F-4D97-AF65-F5344CB8AC3E}">
        <p14:creationId xmlns:p14="http://schemas.microsoft.com/office/powerpoint/2010/main" val="289960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5816-F492-2034-EAA2-410FCF4C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Evaluation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06A66D-0E36-DD36-2EB5-10217828F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834" y="2495982"/>
            <a:ext cx="5774056" cy="3860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C189-805D-9692-8EDE-19A2F004E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A924D7-4C88-11C8-25F2-830BCF568FD3}"/>
              </a:ext>
            </a:extLst>
          </p:cNvPr>
          <p:cNvSpPr txBox="1"/>
          <p:nvPr/>
        </p:nvSpPr>
        <p:spPr>
          <a:xfrm>
            <a:off x="838200" y="1429291"/>
            <a:ext cx="9793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/>
              <a:t>The PQC-based is better than QSD-based method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Two level approach can improve the localization performance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ED6FB1B-9E58-FF05-8F81-580AE236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A9B01DB-2B1C-FDD1-0399-C7EC0276D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25358"/>
            <a:ext cx="5933166" cy="406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6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5816-F492-2034-EAA2-410FCF4C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6.4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EC189-805D-9692-8EDE-19A2F004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DE19239-C931-6EB1-CDA2-D3AC296C5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7094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TX Localization using QSN: meter level localization accuracy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∼100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Not better than using classical wireless sensors (yet)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But the TX power is very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classical sensor may not even detect it</a:t>
                </a:r>
              </a:p>
              <a:p>
                <a:r>
                  <a:rPr lang="en-US" dirty="0"/>
                  <a:t>Ways to improve: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Entangled initial state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 better/realistic Hamiltonian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New localization algorithms</a:t>
                </a:r>
              </a:p>
              <a:p>
                <a:r>
                  <a:rPr lang="en-US" dirty="0"/>
                  <a:t>Cannot be improved: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The noise in the radio signal itself</a:t>
                </a:r>
              </a:p>
              <a:p>
                <a:r>
                  <a:rPr lang="en-US" dirty="0"/>
                  <a:t>The HARD thing: Real world quantum sensor testbed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DE19239-C931-6EB1-CDA2-D3AC296C5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70941" cy="4351338"/>
              </a:xfrm>
              <a:blipFill>
                <a:blip r:embed="rId4"/>
                <a:stretch>
                  <a:fillRect l="-92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E23D5F8-28F4-57E3-0915-9FA766B8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14A7-D0E8-9966-5B4B-2E5970B1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A7AF1-EE41-559E-7F51-57352F241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first step using QSN in a real-world application – localization of TX</a:t>
            </a:r>
          </a:p>
          <a:p>
            <a:pPr lvl="1"/>
            <a:r>
              <a:rPr lang="en-US" dirty="0"/>
              <a:t>Model the TX localization problem as quantum state discrimination</a:t>
            </a:r>
          </a:p>
          <a:p>
            <a:pPr lvl="1"/>
            <a:r>
              <a:rPr lang="en-US" dirty="0"/>
              <a:t>Improvement via: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sz="2400" dirty="0"/>
              <a:t>Two-level (coarse + fine) localization</a:t>
            </a:r>
          </a:p>
          <a:p>
            <a:pPr marL="1371600" lvl="2" indent="-457200">
              <a:buFont typeface="+mj-lt"/>
              <a:buAutoNum type="arabicParenR"/>
            </a:pPr>
            <a:r>
              <a:rPr lang="en-US" sz="2400" dirty="0"/>
              <a:t>Parameterized quantum circuit</a:t>
            </a:r>
          </a:p>
          <a:p>
            <a:pPr lvl="1"/>
            <a:r>
              <a:rPr lang="en-US" dirty="0"/>
              <a:t>Extensive evaluation via simulation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91B6D-B426-4D1E-7216-E5CFC969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4B58F-05A9-212A-A836-670988382845}"/>
              </a:ext>
            </a:extLst>
          </p:cNvPr>
          <p:cNvSpPr txBox="1"/>
          <p:nvPr/>
        </p:nvSpPr>
        <p:spPr>
          <a:xfrm>
            <a:off x="2369635" y="4799556"/>
            <a:ext cx="76887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https://github.com/caitaozhan/QuantumLocalization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3200" dirty="0"/>
              <a:t>Thank you for listening!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BF35F-5F42-9ECB-27D8-175CC236B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5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5816-F492-2034-EAA2-410FCF4C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Evaluation Result – Continuous TX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06A66D-0E36-DD36-2EB5-10217828F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42" y="2607465"/>
            <a:ext cx="5811511" cy="3885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EC189-805D-9692-8EDE-19A2F004E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A924D7-4C88-11C8-25F2-830BCF568FD3}"/>
              </a:ext>
            </a:extLst>
          </p:cNvPr>
          <p:cNvSpPr txBox="1"/>
          <p:nvPr/>
        </p:nvSpPr>
        <p:spPr>
          <a:xfrm>
            <a:off x="838200" y="1429291"/>
            <a:ext cx="9793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/>
              <a:t>The PQC-based is better than QSD-based method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Two level approach can improve the localization performance</a:t>
            </a: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2A3D5ABE-7FCB-428B-F88D-B39CE1B51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447" y="2607465"/>
            <a:ext cx="5811511" cy="4157298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ED6FB1B-9E58-FF05-8F81-580AE236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3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76FA-B54C-DB14-8133-C0A0A4AD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POVM: Positive-Operator Valued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B9CAA-EB57-9EC1-B9BA-A7E823DBE0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353801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target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lang="en-US" dirty="0"/>
                  <a:t> are not mutually orthogonal, there is an error in QSD. We want to minimize this probability of error (PoE)</a:t>
                </a:r>
              </a:p>
              <a:p>
                <a:r>
                  <a:rPr lang="en-US" dirty="0"/>
                  <a:t>Minimizing the PoE is done by designing an optimal POVM. HARD!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Analytically very difficult for general case of  3 or more states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Numerically doable via semi-definite programming, but computationally costly</a:t>
                </a:r>
              </a:p>
              <a:p>
                <a:r>
                  <a:rPr lang="en-US" dirty="0"/>
                  <a:t>We pick a good heuristic – pretty good measurement (PGM)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[1]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b="0" dirty="0"/>
                  <a:t>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B9CAA-EB57-9EC1-B9BA-A7E823DBE0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353801" cy="4895850"/>
              </a:xfrm>
              <a:blipFill>
                <a:blip r:embed="rId3"/>
                <a:stretch>
                  <a:fillRect l="-893" t="-2067" r="-558" b="-14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1BACD-E1AF-CA76-E6F1-58F8EEE8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8FACC-6739-0903-4530-B4D5AC45DDF2}"/>
              </a:ext>
            </a:extLst>
          </p:cNvPr>
          <p:cNvSpPr txBox="1"/>
          <p:nvPr/>
        </p:nvSpPr>
        <p:spPr>
          <a:xfrm>
            <a:off x="1664675" y="6538912"/>
            <a:ext cx="923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A ’Pretty Good’ Measurement for Distinguishing Quantum States, Paul </a:t>
            </a:r>
            <a:r>
              <a:rPr lang="en-US" sz="1400" dirty="0" err="1"/>
              <a:t>Hausladen</a:t>
            </a:r>
            <a:r>
              <a:rPr lang="en-US" sz="1400" dirty="0"/>
              <a:t> et al, Journal of Modern Optics 1994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C3D4B-FD18-6035-D06F-224BCA9F2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95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52BB-5AC0-A51F-41CD-7693C289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Quantum Sensing Model – 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39AC1-57BE-7868-8563-F1F1374ED9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4700" y="1825625"/>
                <a:ext cx="113538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quantum sensor’s Hamiltonian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Internal Hamiltonian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⟨1|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Signal Hamiltonian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parallel component [1]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coupling of the qubit to the signal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Induce a change in the spin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axis direction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qubit phase shift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is signal’s electric field amplitude (at sensor’s location)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signal’s frequency,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signal’s phase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39AC1-57BE-7868-8563-F1F1374ED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4700" y="1825625"/>
                <a:ext cx="11353800" cy="4895850"/>
              </a:xfrm>
              <a:blipFill>
                <a:blip r:embed="rId3"/>
                <a:stretch>
                  <a:fillRect l="-893" t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EC994-11CF-AC0C-EF01-157BED47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0481F-73C1-A6BD-C1DE-559E3E1F7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2C094-62F2-2636-11E1-2B7EA31EB42F}"/>
              </a:ext>
            </a:extLst>
          </p:cNvPr>
          <p:cNvSpPr txBox="1"/>
          <p:nvPr/>
        </p:nvSpPr>
        <p:spPr>
          <a:xfrm>
            <a:off x="2364059" y="6538912"/>
            <a:ext cx="5792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A Mathematical Introduction to Quantum Sensing, Christopher </a:t>
            </a:r>
            <a:r>
              <a:rPr lang="en-US" sz="1400" dirty="0" err="1"/>
              <a:t>Egerstrom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939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52BB-5AC0-A51F-41CD-7693C289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 Quantum Sensing Model – Phase 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39AC1-57BE-7868-8563-F1F1374ED9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7185" y="1757385"/>
                <a:ext cx="11576539" cy="489585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Invert the qubit using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pulse </a:t>
                </a:r>
                <a:r>
                  <a:rPr lang="en-US" b="0" dirty="0"/>
                  <a:t>[1]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 one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/>
                  <a:t> , phase shift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sup>
                      <m:e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m:rPr>
                                    <m:brk m:alnAt="6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m:rPr>
                                    <m:brk m:alnAt="6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6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m:rPr>
                                <m:brk m:alnAt="6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box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brk m:alnAt="6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ℏ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The sensing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is a lot larger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b="0" dirty="0"/>
                  <a:t> , so the phase shift accumulated during the sensing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/>
                  <a:t> due to signal: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39AC1-57BE-7868-8563-F1F1374ED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7185" y="1757385"/>
                <a:ext cx="11576539" cy="4895850"/>
              </a:xfrm>
              <a:blipFill>
                <a:blip r:embed="rId2"/>
                <a:stretch>
                  <a:fillRect l="-987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EC994-11CF-AC0C-EF01-157BED47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0481F-73C1-A6BD-C1DE-559E3E1F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9FE75-E0A9-304F-E7A0-9938039EBC0E}"/>
              </a:ext>
            </a:extLst>
          </p:cNvPr>
          <p:cNvSpPr txBox="1"/>
          <p:nvPr/>
        </p:nvSpPr>
        <p:spPr>
          <a:xfrm>
            <a:off x="2294506" y="6550223"/>
            <a:ext cx="8050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Quantum Sensing, C. Degen &amp; F. Reinhard &amp; P. </a:t>
            </a:r>
            <a:r>
              <a:rPr lang="en-US" sz="1400" dirty="0" err="1"/>
              <a:t>Cappellaro</a:t>
            </a:r>
            <a:r>
              <a:rPr lang="en-US" sz="1400" dirty="0"/>
              <a:t>, Review of Modern Physics 2017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DFBFB7-0645-3F69-3E45-8BABAB6CB60D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189102" y="3074755"/>
            <a:ext cx="3026282" cy="70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B30BB34B-97AA-CF1A-517C-12AB46F2631B}"/>
              </a:ext>
            </a:extLst>
          </p:cNvPr>
          <p:cNvSpPr/>
          <p:nvPr/>
        </p:nvSpPr>
        <p:spPr>
          <a:xfrm>
            <a:off x="1200362" y="2412249"/>
            <a:ext cx="1510528" cy="666856"/>
          </a:xfrm>
          <a:custGeom>
            <a:avLst/>
            <a:gdLst>
              <a:gd name="connsiteX0" fmla="*/ 0 w 1510528"/>
              <a:gd name="connsiteY0" fmla="*/ 661804 h 666856"/>
              <a:gd name="connsiteX1" fmla="*/ 757790 w 1510528"/>
              <a:gd name="connsiteY1" fmla="*/ 1 h 666856"/>
              <a:gd name="connsiteX2" fmla="*/ 1510528 w 1510528"/>
              <a:gd name="connsiteY2" fmla="*/ 666856 h 66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528" h="666856">
                <a:moveTo>
                  <a:pt x="0" y="661804"/>
                </a:moveTo>
                <a:cubicBezTo>
                  <a:pt x="253017" y="330481"/>
                  <a:pt x="506035" y="-841"/>
                  <a:pt x="757790" y="1"/>
                </a:cubicBezTo>
                <a:cubicBezTo>
                  <a:pt x="1009545" y="843"/>
                  <a:pt x="1260036" y="333849"/>
                  <a:pt x="1510528" y="666856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0C4569A-E4FC-A0F5-E805-857C17FF292C}"/>
              </a:ext>
            </a:extLst>
          </p:cNvPr>
          <p:cNvSpPr/>
          <p:nvPr/>
        </p:nvSpPr>
        <p:spPr>
          <a:xfrm rot="10800000">
            <a:off x="2704856" y="3070406"/>
            <a:ext cx="1510528" cy="666856"/>
          </a:xfrm>
          <a:custGeom>
            <a:avLst/>
            <a:gdLst>
              <a:gd name="connsiteX0" fmla="*/ 0 w 1510528"/>
              <a:gd name="connsiteY0" fmla="*/ 661804 h 666856"/>
              <a:gd name="connsiteX1" fmla="*/ 757790 w 1510528"/>
              <a:gd name="connsiteY1" fmla="*/ 1 h 666856"/>
              <a:gd name="connsiteX2" fmla="*/ 1510528 w 1510528"/>
              <a:gd name="connsiteY2" fmla="*/ 666856 h 66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528" h="666856">
                <a:moveTo>
                  <a:pt x="0" y="661804"/>
                </a:moveTo>
                <a:cubicBezTo>
                  <a:pt x="253017" y="330481"/>
                  <a:pt x="506035" y="-841"/>
                  <a:pt x="757790" y="1"/>
                </a:cubicBezTo>
                <a:cubicBezTo>
                  <a:pt x="1009545" y="843"/>
                  <a:pt x="1260036" y="333849"/>
                  <a:pt x="1510528" y="666856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19A729-BF57-38E5-4BFA-E501D8B2C1B8}"/>
                  </a:ext>
                </a:extLst>
              </p:cNvPr>
              <p:cNvSpPr txBox="1"/>
              <p:nvPr/>
            </p:nvSpPr>
            <p:spPr>
              <a:xfrm>
                <a:off x="2573264" y="2277136"/>
                <a:ext cx="99092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 b="0" dirty="0"/>
                  <a:t> pulse </a:t>
                </a:r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19A729-BF57-38E5-4BFA-E501D8B2C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64" y="2277136"/>
                <a:ext cx="990922" cy="400110"/>
              </a:xfrm>
              <a:prstGeom prst="rect">
                <a:avLst/>
              </a:prstGeom>
              <a:blipFill>
                <a:blip r:embed="rId4"/>
                <a:stretch>
                  <a:fillRect t="-9375" r="-8861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32">
            <a:extLst>
              <a:ext uri="{FF2B5EF4-FFF2-40B4-BE49-F238E27FC236}">
                <a16:creationId xmlns:a16="http://schemas.microsoft.com/office/drawing/2014/main" id="{8FB7612B-064B-9760-0DEE-DD87B7B77019}"/>
              </a:ext>
            </a:extLst>
          </p:cNvPr>
          <p:cNvSpPr/>
          <p:nvPr/>
        </p:nvSpPr>
        <p:spPr>
          <a:xfrm>
            <a:off x="6399437" y="2414726"/>
            <a:ext cx="1510528" cy="666856"/>
          </a:xfrm>
          <a:custGeom>
            <a:avLst/>
            <a:gdLst>
              <a:gd name="connsiteX0" fmla="*/ 0 w 1510528"/>
              <a:gd name="connsiteY0" fmla="*/ 661804 h 666856"/>
              <a:gd name="connsiteX1" fmla="*/ 757790 w 1510528"/>
              <a:gd name="connsiteY1" fmla="*/ 1 h 666856"/>
              <a:gd name="connsiteX2" fmla="*/ 1510528 w 1510528"/>
              <a:gd name="connsiteY2" fmla="*/ 666856 h 66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528" h="666856">
                <a:moveTo>
                  <a:pt x="0" y="661804"/>
                </a:moveTo>
                <a:cubicBezTo>
                  <a:pt x="253017" y="330481"/>
                  <a:pt x="506035" y="-841"/>
                  <a:pt x="757790" y="1"/>
                </a:cubicBezTo>
                <a:cubicBezTo>
                  <a:pt x="1009545" y="843"/>
                  <a:pt x="1260036" y="333849"/>
                  <a:pt x="1510528" y="666856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17B2AA0-BFE5-99B9-35DB-4356D352A883}"/>
              </a:ext>
            </a:extLst>
          </p:cNvPr>
          <p:cNvSpPr/>
          <p:nvPr/>
        </p:nvSpPr>
        <p:spPr>
          <a:xfrm>
            <a:off x="7915191" y="2415322"/>
            <a:ext cx="1510528" cy="666856"/>
          </a:xfrm>
          <a:custGeom>
            <a:avLst/>
            <a:gdLst>
              <a:gd name="connsiteX0" fmla="*/ 0 w 1510528"/>
              <a:gd name="connsiteY0" fmla="*/ 661804 h 666856"/>
              <a:gd name="connsiteX1" fmla="*/ 757790 w 1510528"/>
              <a:gd name="connsiteY1" fmla="*/ 1 h 666856"/>
              <a:gd name="connsiteX2" fmla="*/ 1510528 w 1510528"/>
              <a:gd name="connsiteY2" fmla="*/ 666856 h 66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0528" h="666856">
                <a:moveTo>
                  <a:pt x="0" y="661804"/>
                </a:moveTo>
                <a:cubicBezTo>
                  <a:pt x="253017" y="330481"/>
                  <a:pt x="506035" y="-841"/>
                  <a:pt x="757790" y="1"/>
                </a:cubicBezTo>
                <a:cubicBezTo>
                  <a:pt x="1009545" y="843"/>
                  <a:pt x="1260036" y="333849"/>
                  <a:pt x="1510528" y="666856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0FAA50-E8D4-4B91-9B4D-39A62DB289AF}"/>
              </a:ext>
            </a:extLst>
          </p:cNvPr>
          <p:cNvCxnSpPr>
            <a:cxnSpLocks/>
          </p:cNvCxnSpPr>
          <p:nvPr/>
        </p:nvCxnSpPr>
        <p:spPr>
          <a:xfrm>
            <a:off x="6410563" y="3077232"/>
            <a:ext cx="3026282" cy="70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own Arrow 39">
            <a:extLst>
              <a:ext uri="{FF2B5EF4-FFF2-40B4-BE49-F238E27FC236}">
                <a16:creationId xmlns:a16="http://schemas.microsoft.com/office/drawing/2014/main" id="{91288631-359E-93E9-62C0-915BEB5F42A2}"/>
              </a:ext>
            </a:extLst>
          </p:cNvPr>
          <p:cNvSpPr/>
          <p:nvPr/>
        </p:nvSpPr>
        <p:spPr>
          <a:xfrm rot="16200000">
            <a:off x="5154667" y="2452457"/>
            <a:ext cx="375896" cy="1258249"/>
          </a:xfrm>
          <a:prstGeom prst="downArrow">
            <a:avLst>
              <a:gd name="adj1" fmla="val 24393"/>
              <a:gd name="adj2" fmla="val 8840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8298D3-65C4-28B6-7E03-5AD3AD9F983A}"/>
              </a:ext>
            </a:extLst>
          </p:cNvPr>
          <p:cNvSpPr/>
          <p:nvPr/>
        </p:nvSpPr>
        <p:spPr>
          <a:xfrm>
            <a:off x="2680317" y="2614464"/>
            <a:ext cx="70369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455DEA-AA8B-5737-003C-C0EB48CE1D67}"/>
                  </a:ext>
                </a:extLst>
              </p:cNvPr>
              <p:cNvSpPr txBox="1"/>
              <p:nvPr/>
            </p:nvSpPr>
            <p:spPr>
              <a:xfrm>
                <a:off x="4109199" y="2708967"/>
                <a:ext cx="3732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455DEA-AA8B-5737-003C-C0EB48CE1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99" y="2708967"/>
                <a:ext cx="37328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1048C7-C4B0-E8E8-8AF7-11A98CE9D03A}"/>
                  </a:ext>
                </a:extLst>
              </p:cNvPr>
              <p:cNvSpPr txBox="1"/>
              <p:nvPr/>
            </p:nvSpPr>
            <p:spPr>
              <a:xfrm>
                <a:off x="9312077" y="2722527"/>
                <a:ext cx="37328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1048C7-C4B0-E8E8-8AF7-11A98CE9D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077" y="2722527"/>
                <a:ext cx="37328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983939-944C-CF0E-9ADD-F3FCA9C2F1A5}"/>
                  </a:ext>
                </a:extLst>
              </p:cNvPr>
              <p:cNvSpPr txBox="1"/>
              <p:nvPr/>
            </p:nvSpPr>
            <p:spPr>
              <a:xfrm>
                <a:off x="2921466" y="5536859"/>
                <a:ext cx="6100548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brk m:alnAt="6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983939-944C-CF0E-9ADD-F3FCA9C2F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466" y="5536859"/>
                <a:ext cx="6100548" cy="901785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83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1" grpId="0"/>
      <p:bldP spid="33" grpId="0" animBg="1"/>
      <p:bldP spid="34" grpId="0" animBg="1"/>
      <p:bldP spid="40" grpId="0" animBg="1"/>
      <p:bldP spid="42" grpId="0" animBg="1"/>
      <p:bldP spid="44" grpId="0"/>
      <p:bldP spid="45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9030-2D38-AAA2-0C4C-6154F005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Intro: Classical vs. Quantum Sensor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C858-F333-9902-FC9B-EB2E5D005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Classical sensor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00486-8324-3F2E-299F-DC9469995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US" dirty="0"/>
              <a:t>Wireless sensor: RSS, CSI</a:t>
            </a:r>
          </a:p>
          <a:p>
            <a:r>
              <a:rPr lang="en-US" dirty="0"/>
              <a:t>Image sensor: visible light</a:t>
            </a:r>
          </a:p>
          <a:p>
            <a:r>
              <a:rPr lang="en-US" dirty="0"/>
              <a:t>Weather sensor: temperature, pressure, rainfall, wind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8183-C35D-D7CF-AEC1-4C1C850D3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26874" y="1681163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/>
              <a:t>Quantum sensor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2429D-B190-E192-16FE-1A936E0B4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26874" y="2505075"/>
            <a:ext cx="6172200" cy="3684588"/>
          </a:xfrm>
        </p:spPr>
        <p:txBody>
          <a:bodyPr>
            <a:normAutofit/>
          </a:bodyPr>
          <a:lstStyle/>
          <a:p>
            <a:r>
              <a:rPr lang="en-US" dirty="0"/>
              <a:t>Single photon detector: capable of detecting a single photon</a:t>
            </a:r>
          </a:p>
          <a:p>
            <a:r>
              <a:rPr lang="en-US" dirty="0"/>
              <a:t>Quantum interferometer: phase change of light, gravitational wave</a:t>
            </a:r>
          </a:p>
          <a:p>
            <a:r>
              <a:rPr lang="en-US" dirty="0"/>
              <a:t>NV center: NV spin, magnetic field</a:t>
            </a:r>
          </a:p>
          <a:p>
            <a:r>
              <a:rPr lang="en-US" dirty="0"/>
              <a:t>Trapped ions: electric field</a:t>
            </a:r>
          </a:p>
          <a:p>
            <a:r>
              <a:rPr lang="en-US" dirty="0"/>
              <a:t>RF-photonic sensor: optical quadrature displacement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8EE2D-810D-86EA-C9E7-937B59AF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7BFB87-0A2C-A9A4-1DED-57BD5756A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218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7C008-4750-726D-7BE8-C5EC13E59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672"/>
            <a:ext cx="11242964" cy="3259000"/>
          </a:xfrm>
        </p:spPr>
        <p:txBody>
          <a:bodyPr/>
          <a:lstStyle/>
          <a:p>
            <a:r>
              <a:rPr lang="en-US" dirty="0"/>
              <a:t>Very useful to have many sensors distributed geographically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8FA3-D02C-F8BA-51BA-2BC19FC0F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1B647A-FFDA-6881-4148-6121D0729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51" y="365125"/>
            <a:ext cx="11755349" cy="1325563"/>
          </a:xfrm>
        </p:spPr>
        <p:txBody>
          <a:bodyPr>
            <a:normAutofit/>
          </a:bodyPr>
          <a:lstStyle/>
          <a:p>
            <a:r>
              <a:rPr lang="en-US" sz="4300" dirty="0"/>
              <a:t>1.2 Intro: Network of Sensors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09A6DB-1BDD-8DFF-D1D8-9B9FE3A8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4" y="2017561"/>
            <a:ext cx="3470993" cy="4743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9550FE-089E-6ACD-FF47-2D35F5477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717" y="2457867"/>
            <a:ext cx="5405026" cy="3505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1B1D4F-98A8-3D56-7C5A-F380A4446026}"/>
              </a:ext>
            </a:extLst>
          </p:cNvPr>
          <p:cNvSpPr txBox="1"/>
          <p:nvPr/>
        </p:nvSpPr>
        <p:spPr>
          <a:xfrm>
            <a:off x="6674734" y="5898307"/>
            <a:ext cx="3175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(Zheshen Zhang &amp; </a:t>
            </a:r>
            <a:r>
              <a:rPr lang="en-US" sz="1400" dirty="0" err="1"/>
              <a:t>Quntao</a:t>
            </a:r>
            <a:r>
              <a:rPr lang="en-US" sz="1400" dirty="0"/>
              <a:t> Zhuang, 2020)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2D0167-9EB6-D15C-D1F9-7E53EA0BF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07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DD02-3A0B-5D55-97FD-61A2B1D8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Motivation: TX Localization using QSN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09328-E5CE-7ABC-61AD-0FB647949E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005"/>
                <a:ext cx="10999550" cy="511846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Protocols have been developed for the estimation of parameters using a quantum sensor network (QSN) [1]: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Entangled vs non-entangled initial state?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Global vs local measurement?</a:t>
                </a:r>
              </a:p>
              <a:p>
                <a:r>
                  <a:rPr lang="en-US" dirty="0"/>
                  <a:t>Parameters estimated are elementary physical parameters such as: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optical phase shift, quadrature displacement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Electric field, magnetic field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r>
                  <a:rPr lang="en-US" dirty="0"/>
                  <a:t>Less explored: the use of QSN to estimate more complex physical phenomena, as in many classical sensor network applications: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has a huge impact wireless/mobile applications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Weather data monitoring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Health-related sensing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09328-E5CE-7ABC-61AD-0FB647949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005"/>
                <a:ext cx="10999550" cy="5118469"/>
              </a:xfrm>
              <a:blipFill>
                <a:blip r:embed="rId3"/>
                <a:stretch>
                  <a:fillRect l="-1038" t="-2723" r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C033D-4886-A21B-D418-68532793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79937-995A-CE84-D1E2-89238505EE89}"/>
              </a:ext>
            </a:extLst>
          </p:cNvPr>
          <p:cNvSpPr txBox="1"/>
          <p:nvPr/>
        </p:nvSpPr>
        <p:spPr>
          <a:xfrm>
            <a:off x="2228445" y="6567586"/>
            <a:ext cx="7144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Multiparameter Estimation in Networked Quantum Sensors, Timothy Proctor et al, PRL 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48238-1353-72B7-CF29-91EBF983BC73}"/>
              </a:ext>
            </a:extLst>
          </p:cNvPr>
          <p:cNvSpPr/>
          <p:nvPr/>
        </p:nvSpPr>
        <p:spPr>
          <a:xfrm>
            <a:off x="1591709" y="5417364"/>
            <a:ext cx="7364579" cy="3287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5A7E5-A0E5-99FE-EC8E-B42CA81A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27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DD02-3A0B-5D55-97FD-61A2B1D8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1.4 Motivation: TX Localization using QSN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09328-E5CE-7ABC-61AD-0FB647949E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265" y="1847849"/>
                <a:ext cx="11345795" cy="4645025"/>
              </a:xfrm>
            </p:spPr>
            <p:txBody>
              <a:bodyPr/>
              <a:lstStyle/>
              <a:p>
                <a:r>
                  <a:rPr lang="en-US" dirty="0"/>
                  <a:t>Advances in quantum technologies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efficient and sensitive quantum sensors for radio-frequency (RF) sensing</a:t>
                </a:r>
              </a:p>
              <a:p>
                <a:pPr lvl="1"/>
                <a:r>
                  <a:rPr lang="en-US" dirty="0"/>
                  <a:t>Rydberg atom-based spectrum analyzer [1]: 0 to 20 GHz</a:t>
                </a:r>
              </a:p>
              <a:p>
                <a:pPr lvl="1"/>
                <a:r>
                  <a:rPr lang="en-US" dirty="0"/>
                  <a:t>RF-photonic quantum sensors [2]: estimate amplitude and phase of radio signal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09328-E5CE-7ABC-61AD-0FB647949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265" y="1847849"/>
                <a:ext cx="11345795" cy="4645025"/>
              </a:xfrm>
              <a:blipFill>
                <a:blip r:embed="rId4"/>
                <a:stretch>
                  <a:fillRect l="-895" t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C033D-4886-A21B-D418-68532793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5A7E5-A0E5-99FE-EC8E-B42CA81A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E1443E-8376-F743-A422-F3AF11EF7112}"/>
              </a:ext>
            </a:extLst>
          </p:cNvPr>
          <p:cNvSpPr txBox="1"/>
          <p:nvPr/>
        </p:nvSpPr>
        <p:spPr>
          <a:xfrm>
            <a:off x="1535622" y="6345565"/>
            <a:ext cx="9403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Waveguide-coupled Rydberg Spectrum Analyzer from 0 to 20 GHZ, David Meyer et al, PR Applied 2023</a:t>
            </a:r>
          </a:p>
          <a:p>
            <a:r>
              <a:rPr lang="en-US" sz="1400" dirty="0"/>
              <a:t>[2] Demonstration of a reconfigurable entangled radiofrequency photonic sensor network, Yi Xia &amp; Zheshen Zhang et al,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B6134-3492-4A5A-7A31-640209172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3853833"/>
            <a:ext cx="3541464" cy="2446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ECB180-C3CB-628A-B1B4-E36A43375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0736" y="3853833"/>
            <a:ext cx="3541464" cy="2307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440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137-9AA5-A4C0-B099-DE636E75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Problem Definition of TX Localization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3BE74-B578-4C9A-A844-398B06C3F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09389"/>
                <a:ext cx="11228882" cy="297656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A transmitter (unknown location) and distributed set of quantum sensors (known location) in an area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QSN in an </a:t>
                </a:r>
                <a:r>
                  <a:rPr lang="en-US" i="1" dirty="0"/>
                  <a:t>initial</a:t>
                </a:r>
                <a:r>
                  <a:rPr lang="en-US" dirty="0"/>
                  <a:t>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Evolve into a </a:t>
                </a:r>
                <a:r>
                  <a:rPr lang="en-US" i="1" dirty="0"/>
                  <a:t>final</a:t>
                </a:r>
                <a:r>
                  <a:rPr lang="en-US" dirty="0"/>
                  <a:t>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under the impact of a transmitter over a period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 models the quantum sensing process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Estimate the location of the transmitter based on final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3BE74-B578-4C9A-A844-398B06C3F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09389"/>
                <a:ext cx="11228882" cy="2976563"/>
              </a:xfrm>
              <a:blipFill>
                <a:blip r:embed="rId3"/>
                <a:stretch>
                  <a:fillRect l="-1130" t="-4255" r="-904" b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84877-F482-407E-455F-6FEE65F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EE273E-3797-3E3D-C062-B9E7F7FA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F8911-B111-1FEC-D9D5-7575C973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493" y="1418664"/>
            <a:ext cx="7772400" cy="22331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5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7550-4E6F-59A9-63C2-BFA470B0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15907" cy="1325563"/>
          </a:xfrm>
        </p:spPr>
        <p:txBody>
          <a:bodyPr/>
          <a:lstStyle/>
          <a:p>
            <a:r>
              <a:rPr lang="en-US" dirty="0"/>
              <a:t>2.2 Related Work in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CF5E5-FFA6-A930-D9E9-DFA2F85A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7C614-CD7C-6EF1-23FB-4FA1A65A4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90" y="1717879"/>
            <a:ext cx="4057412" cy="4070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04C274-C37D-E5FD-AD7A-F6691DB0552C}"/>
                  </a:ext>
                </a:extLst>
              </p:cNvPr>
              <p:cNvSpPr txBox="1"/>
              <p:nvPr/>
            </p:nvSpPr>
            <p:spPr>
              <a:xfrm>
                <a:off x="5864827" y="1717879"/>
                <a:ext cx="59645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CC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Wireless sensor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ML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Localization [1]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CQ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Wireless sensor + Q Algo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Localization [2]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QC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Quantum Sensor + classical processing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RF classification [3]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QQ</a:t>
                </a:r>
                <a:r>
                  <a:rPr lang="en-US" sz="2000" b="1" dirty="0"/>
                  <a:t> </a:t>
                </a:r>
                <a:r>
                  <a:rPr lang="en-US" sz="2000" dirty="0"/>
                  <a:t>[</a:t>
                </a:r>
                <a:r>
                  <a:rPr lang="en-US" sz="2000" dirty="0">
                    <a:solidFill>
                      <a:srgbClr val="FF0000"/>
                    </a:solidFill>
                  </a:rPr>
                  <a:t>this paper</a:t>
                </a:r>
                <a:r>
                  <a:rPr lang="en-US" sz="2000" dirty="0"/>
                  <a:t>]</a:t>
                </a:r>
                <a:endParaRPr lang="en-US" sz="2000" b="1" dirty="0"/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Quantum sensor + quantum processing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Localization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We</a:t>
                </a:r>
                <a:r>
                  <a:rPr lang="en-US" sz="2000" b="1" dirty="0"/>
                  <a:t> </a:t>
                </a:r>
                <a:r>
                  <a:rPr lang="en-US" sz="2000" dirty="0"/>
                  <a:t>pose the </a:t>
                </a:r>
                <a:r>
                  <a:rPr lang="en-US" sz="2000" b="1" dirty="0"/>
                  <a:t>localization as a quantum state discrimination problem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04C274-C37D-E5FD-AD7A-F6691DB05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27" y="1717879"/>
                <a:ext cx="5964500" cy="3785652"/>
              </a:xfrm>
              <a:prstGeom prst="rect">
                <a:avLst/>
              </a:prstGeom>
              <a:blipFill>
                <a:blip r:embed="rId5"/>
                <a:stretch>
                  <a:fillRect l="-849" t="-1003" b="-2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90F581B-73B3-A148-CEDA-B6D701020DBC}"/>
              </a:ext>
            </a:extLst>
          </p:cNvPr>
          <p:cNvSpPr txBox="1"/>
          <p:nvPr/>
        </p:nvSpPr>
        <p:spPr>
          <a:xfrm>
            <a:off x="1489121" y="6102802"/>
            <a:ext cx="94658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DeepMTL: Deep Learning Based Multiple Transmitter Localization, Caitao Zhan et al, IEEE WoWMoM 2021</a:t>
            </a:r>
          </a:p>
          <a:p>
            <a:r>
              <a:rPr lang="en-US" sz="1400" dirty="0"/>
              <a:t>[2] A Quantum Algorithm for RF-based Fingerprinting Localization Systems, A. </a:t>
            </a:r>
            <a:r>
              <a:rPr lang="en-US" sz="1400" dirty="0" err="1"/>
              <a:t>Shokry</a:t>
            </a:r>
            <a:r>
              <a:rPr lang="en-US" sz="1400" dirty="0"/>
              <a:t> &amp; M. Youssef, IEEE QCE 2022</a:t>
            </a:r>
          </a:p>
          <a:p>
            <a:r>
              <a:rPr lang="en-US" sz="1400" dirty="0"/>
              <a:t>[3] Quantum-enhanced Data Classification with Variational Entangled Sensor Network, Yi Xia &amp; Zheshen Zhang et al, PRX 2021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962185-8260-067A-408A-E91E3E143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58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88F4-9729-FE7B-429D-77160E59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More 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5BC79-3592-DFC8-7519-0B8759DD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4034" cy="4667250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NimbusRomNo9L"/>
              </a:rPr>
              <a:t>“</a:t>
            </a:r>
            <a:r>
              <a:rPr lang="en-US" b="0" i="1" dirty="0">
                <a:effectLst/>
                <a:latin typeface="NimbusRomNo9L"/>
              </a:rPr>
              <a:t>Discrete Outcome Quantum Sensor Networks</a:t>
            </a:r>
            <a:r>
              <a:rPr lang="en-US" b="0" dirty="0">
                <a:effectLst/>
                <a:latin typeface="NimbusRomNo9L"/>
              </a:rPr>
              <a:t>”, Mark Hillery &amp; Himanshu Gupta &amp; Caitao Zhan, Physical Review A, 2023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NimbusRomNo9L"/>
              </a:rPr>
              <a:t>Estimate discrete parameters</a:t>
            </a:r>
          </a:p>
          <a:p>
            <a:r>
              <a:rPr lang="en-US" b="0" dirty="0">
                <a:effectLst/>
                <a:latin typeface="NimbusRomNo9L"/>
              </a:rPr>
              <a:t>“</a:t>
            </a:r>
            <a:r>
              <a:rPr lang="en-US" b="0" i="1" dirty="0">
                <a:effectLst/>
                <a:latin typeface="NimbusRomNo9L"/>
              </a:rPr>
              <a:t>Distributed Quantu</a:t>
            </a:r>
            <a:r>
              <a:rPr lang="en-US" i="1" dirty="0">
                <a:latin typeface="NimbusRomNo9L"/>
              </a:rPr>
              <a:t>m Sensing Network with Geographically Constrained Measurement Strategies</a:t>
            </a:r>
            <a:r>
              <a:rPr lang="en-US" dirty="0">
                <a:latin typeface="NimbusRomNo9L"/>
              </a:rPr>
              <a:t>”, Yingkang Cao &amp; Xiaodi Wu, IEEE ICASSP 2023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dirty="0">
                <a:effectLst/>
                <a:latin typeface="NimbusRomNo9L"/>
              </a:rPr>
              <a:t>Local </a:t>
            </a:r>
            <a:r>
              <a:rPr lang="en-US" dirty="0">
                <a:latin typeface="NimbusRomNo9L"/>
              </a:rPr>
              <a:t>m</a:t>
            </a:r>
            <a:r>
              <a:rPr lang="en-US" b="0" dirty="0">
                <a:effectLst/>
                <a:latin typeface="NimbusRomNo9L"/>
              </a:rPr>
              <a:t>easurement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0" dirty="0">
              <a:effectLst/>
              <a:latin typeface="NimbusRomNo9L"/>
            </a:endParaRPr>
          </a:p>
          <a:p>
            <a:r>
              <a:rPr lang="en-US" dirty="0">
                <a:latin typeface="NimbusRomNo9L"/>
              </a:rPr>
              <a:t>This work: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NimbusRomNo9L"/>
              </a:rPr>
              <a:t>Assume global measurement and quantum communication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dirty="0">
                <a:effectLst/>
                <a:latin typeface="NimbusRomNo9L"/>
              </a:rPr>
              <a:t>A first step of QSN towards real life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A7268-C5F9-A1B3-1E31-E9385061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8F3AF-C5AA-ED65-D919-C188F8340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841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3.5|8.9|19.1|9.8|5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|19.9|27.7|27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7.3|10.7|1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3.8|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0.5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8.2|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0.7|0.5|8.3|3.3|4.8|2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2.1|37.7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03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11.9|7.5|2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29.6|26.2|6.8|8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1.3|19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4.3|25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9.8|10.3|6|49|9.8|5.6|38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11273</TotalTime>
  <Words>2250</Words>
  <Application>Microsoft Macintosh PowerPoint</Application>
  <PresentationFormat>Widescreen</PresentationFormat>
  <Paragraphs>309</Paragraphs>
  <Slides>27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NimbusRomNo9L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Quantum Sensor Network Algorithms for Transmitter Localization</vt:lpstr>
      <vt:lpstr>Table of Content</vt:lpstr>
      <vt:lpstr>1.1 Intro: Classical vs. Quantum Sensor</vt:lpstr>
      <vt:lpstr>1.2 Intro: Network of Sensors</vt:lpstr>
      <vt:lpstr>1.3 Motivation: TX Localization using QSN</vt:lpstr>
      <vt:lpstr>1.4 Motivation: TX Localization using QSN</vt:lpstr>
      <vt:lpstr>2.1 Problem Definition of TX Localization </vt:lpstr>
      <vt:lpstr>2.2 Related Work in Localization</vt:lpstr>
      <vt:lpstr>2.3 More Related Work</vt:lpstr>
      <vt:lpstr>3.1 Quantum Sensing Model</vt:lpstr>
      <vt:lpstr>3.2 Quantum Sensing Model – Phase Shift</vt:lpstr>
      <vt:lpstr>Table of Content</vt:lpstr>
      <vt:lpstr>4.1 TX Localization as QSD</vt:lpstr>
      <vt:lpstr>4.2 Basic One-Level QSD Method</vt:lpstr>
      <vt:lpstr>4.3 Improve: Two-level QSD Method</vt:lpstr>
      <vt:lpstr>5.1 Improve: Parameterized Quantum Circuits</vt:lpstr>
      <vt:lpstr>5.2 Parameterized Quantum Circuits (PQC) </vt:lpstr>
      <vt:lpstr>5.3 PQC-based Localization</vt:lpstr>
      <vt:lpstr>6.1 Evaluation Setting</vt:lpstr>
      <vt:lpstr>6.2 Evaluation Setting</vt:lpstr>
      <vt:lpstr>6.3 Evaluation Result</vt:lpstr>
      <vt:lpstr>6.4 Discussion</vt:lpstr>
      <vt:lpstr>7 Conclusion</vt:lpstr>
      <vt:lpstr>6.3 Evaluation Result – Continuous TX  </vt:lpstr>
      <vt:lpstr>4.2 POVM: Positive-Operator Valued Measure</vt:lpstr>
      <vt:lpstr>3.2 Quantum Sensing Model – Hamiltonian</vt:lpstr>
      <vt:lpstr>3.4 Quantum Sensing Model – Phase Shift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Sensor Network Algorithms for Transmitter Localization</dc:title>
  <dc:creator>Caitao Zhan</dc:creator>
  <cp:lastModifiedBy>Caitao Zhan</cp:lastModifiedBy>
  <cp:revision>11</cp:revision>
  <dcterms:created xsi:type="dcterms:W3CDTF">2023-09-14T20:22:33Z</dcterms:created>
  <dcterms:modified xsi:type="dcterms:W3CDTF">2023-09-22T19:42:58Z</dcterms:modified>
</cp:coreProperties>
</file>